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74" r:id="rId4"/>
    <p:sldId id="275" r:id="rId5"/>
    <p:sldId id="276" r:id="rId6"/>
    <p:sldId id="277" r:id="rId7"/>
    <p:sldId id="278" r:id="rId8"/>
    <p:sldId id="279" r:id="rId9"/>
    <p:sldId id="286" r:id="rId10"/>
    <p:sldId id="280" r:id="rId11"/>
    <p:sldId id="281" r:id="rId12"/>
    <p:sldId id="282" r:id="rId13"/>
    <p:sldId id="283" r:id="rId14"/>
    <p:sldId id="284" r:id="rId15"/>
    <p:sldId id="285"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9" autoAdjust="0"/>
    <p:restoredTop sz="94660"/>
  </p:normalViewPr>
  <p:slideViewPr>
    <p:cSldViewPr snapToGrid="0">
      <p:cViewPr varScale="1">
        <p:scale>
          <a:sx n="72" d="100"/>
          <a:sy n="72" d="100"/>
        </p:scale>
        <p:origin x="-594"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0DC6BE83-9E12-C126-E779-490B32BCEEB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76" t="1574" b="61973"/>
          <a:stretch/>
        </p:blipFill>
        <p:spPr>
          <a:xfrm>
            <a:off x="-10027" y="-5640"/>
            <a:ext cx="12202027" cy="6863640"/>
          </a:xfrm>
          <a:prstGeom prst="rect">
            <a:avLst/>
          </a:prstGeom>
          <a:effectLst>
            <a:outerShdw dist="50800" dir="5400000" algn="ctr" rotWithShape="0">
              <a:srgbClr val="000000">
                <a:alpha val="0"/>
              </a:srgbClr>
            </a:outerShdw>
          </a:effectLst>
        </p:spPr>
      </p:pic>
      <p:sp>
        <p:nvSpPr>
          <p:cNvPr id="6" name="Freeform 5">
            <a:extLst>
              <a:ext uri="{FF2B5EF4-FFF2-40B4-BE49-F238E27FC236}">
                <a16:creationId xmlns:a16="http://schemas.microsoft.com/office/drawing/2014/main" xmlns="" id="{F3BB404B-DBB3-4966-2761-0DA8722666AA}"/>
              </a:ext>
            </a:extLst>
          </p:cNvPr>
          <p:cNvSpPr>
            <a:spLocks/>
          </p:cNvSpPr>
          <p:nvPr userDrawn="1"/>
        </p:nvSpPr>
        <p:spPr bwMode="auto">
          <a:xfrm>
            <a:off x="69778" y="4432519"/>
            <a:ext cx="6362487" cy="2337896"/>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noFill/>
          <a:ln w="6350">
            <a:solidFill>
              <a:srgbClr val="002060">
                <a:alpha val="67000"/>
              </a:srgbClr>
            </a:solidFill>
          </a:ln>
        </p:spPr>
        <p:txBody>
          <a:bodyPr vert="horz" wrap="square" lIns="68580" tIns="34290" rIns="68580" bIns="34290" numCol="1" anchor="t" anchorCtr="0" compatLnSpc="1">
            <a:prstTxWarp prst="textNoShape">
              <a:avLst/>
            </a:prstTxWarp>
          </a:bodyPr>
          <a:lstStyle/>
          <a:p>
            <a:pPr>
              <a:buNone/>
            </a:pPr>
            <a:endParaRPr lang="zh-CN" altLang="en-US" sz="1200" b="1" dirty="0">
              <a:latin typeface="+mn-ea"/>
              <a:cs typeface="+mn-ea"/>
            </a:endParaRPr>
          </a:p>
        </p:txBody>
      </p:sp>
      <p:sp>
        <p:nvSpPr>
          <p:cNvPr id="7" name="矩形 6">
            <a:extLst>
              <a:ext uri="{FF2B5EF4-FFF2-40B4-BE49-F238E27FC236}">
                <a16:creationId xmlns:a16="http://schemas.microsoft.com/office/drawing/2014/main" xmlns="" id="{FF997877-BED9-68AF-D7BA-F3614836EEEF}"/>
              </a:ext>
            </a:extLst>
          </p:cNvPr>
          <p:cNvSpPr/>
          <p:nvPr userDrawn="1"/>
        </p:nvSpPr>
        <p:spPr>
          <a:xfrm>
            <a:off x="0" y="0"/>
            <a:ext cx="12202027" cy="6863640"/>
          </a:xfrm>
          <a:prstGeom prst="rect">
            <a:avLst/>
          </a:prstGeom>
          <a:solidFill>
            <a:schemeClr val="bg1">
              <a:lumMod val="95000"/>
              <a:alpha val="37000"/>
            </a:schemeClr>
          </a:solidFill>
          <a:ln>
            <a:noFill/>
          </a:ln>
          <a:effectLst>
            <a:outerShdw blurRad="50800" dist="50800" dir="5400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圆角矩形 17">
            <a:extLst>
              <a:ext uri="{FF2B5EF4-FFF2-40B4-BE49-F238E27FC236}">
                <a16:creationId xmlns:a16="http://schemas.microsoft.com/office/drawing/2014/main" xmlns="" id="{F278AAB0-88CB-2F58-9A6B-39E155667AF4}"/>
              </a:ext>
            </a:extLst>
          </p:cNvPr>
          <p:cNvSpPr/>
          <p:nvPr userDrawn="1"/>
        </p:nvSpPr>
        <p:spPr>
          <a:xfrm>
            <a:off x="1371012" y="1966404"/>
            <a:ext cx="9531956" cy="1347758"/>
          </a:xfrm>
          <a:prstGeom prst="round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2000" dirty="0">
              <a:solidFill>
                <a:schemeClr val="tx2"/>
              </a:solidFill>
              <a:latin typeface="+mn-ea"/>
              <a:cs typeface="+mn-ea"/>
            </a:endParaRPr>
          </a:p>
        </p:txBody>
      </p:sp>
      <p:sp>
        <p:nvSpPr>
          <p:cNvPr id="9" name="Freeform 5">
            <a:extLst>
              <a:ext uri="{FF2B5EF4-FFF2-40B4-BE49-F238E27FC236}">
                <a16:creationId xmlns:a16="http://schemas.microsoft.com/office/drawing/2014/main" xmlns="" id="{69DF78DD-B37A-94B4-2A14-AD9DEC3A79DB}"/>
              </a:ext>
            </a:extLst>
          </p:cNvPr>
          <p:cNvSpPr>
            <a:spLocks/>
          </p:cNvSpPr>
          <p:nvPr userDrawn="1"/>
        </p:nvSpPr>
        <p:spPr bwMode="auto">
          <a:xfrm>
            <a:off x="3167043"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1200" dirty="0">
              <a:solidFill>
                <a:schemeClr val="tx2"/>
              </a:solidFill>
              <a:latin typeface="+mn-ea"/>
              <a:cs typeface="+mn-ea"/>
            </a:endParaRPr>
          </a:p>
        </p:txBody>
      </p:sp>
      <p:sp>
        <p:nvSpPr>
          <p:cNvPr id="10" name="Freeform 5">
            <a:extLst>
              <a:ext uri="{FF2B5EF4-FFF2-40B4-BE49-F238E27FC236}">
                <a16:creationId xmlns:a16="http://schemas.microsoft.com/office/drawing/2014/main" xmlns="" id="{A889251B-8215-14A9-0DF1-D2EC14679B71}"/>
              </a:ext>
            </a:extLst>
          </p:cNvPr>
          <p:cNvSpPr>
            <a:spLocks/>
          </p:cNvSpPr>
          <p:nvPr userDrawn="1"/>
        </p:nvSpPr>
        <p:spPr bwMode="auto">
          <a:xfrm>
            <a:off x="4963074"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1200" dirty="0">
              <a:solidFill>
                <a:schemeClr val="tx2"/>
              </a:solidFill>
              <a:latin typeface="+mn-ea"/>
              <a:cs typeface="+mn-ea"/>
            </a:endParaRPr>
          </a:p>
        </p:txBody>
      </p:sp>
      <p:sp>
        <p:nvSpPr>
          <p:cNvPr id="11" name="Freeform 5">
            <a:extLst>
              <a:ext uri="{FF2B5EF4-FFF2-40B4-BE49-F238E27FC236}">
                <a16:creationId xmlns:a16="http://schemas.microsoft.com/office/drawing/2014/main" xmlns="" id="{BF0FDCF3-BF98-E824-1504-5C624B456D55}"/>
              </a:ext>
            </a:extLst>
          </p:cNvPr>
          <p:cNvSpPr>
            <a:spLocks/>
          </p:cNvSpPr>
          <p:nvPr userDrawn="1"/>
        </p:nvSpPr>
        <p:spPr bwMode="auto">
          <a:xfrm>
            <a:off x="6759105"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a:solidFill>
                <a:schemeClr val="tx2"/>
              </a:solidFill>
              <a:latin typeface="+mn-ea"/>
              <a:cs typeface="+mn-ea"/>
            </a:endParaRPr>
          </a:p>
        </p:txBody>
      </p:sp>
      <p:sp>
        <p:nvSpPr>
          <p:cNvPr id="12" name="Freeform 5">
            <a:extLst>
              <a:ext uri="{FF2B5EF4-FFF2-40B4-BE49-F238E27FC236}">
                <a16:creationId xmlns:a16="http://schemas.microsoft.com/office/drawing/2014/main" xmlns="" id="{E27E49B8-13E3-08C4-11F7-4E5B311DD838}"/>
              </a:ext>
            </a:extLst>
          </p:cNvPr>
          <p:cNvSpPr>
            <a:spLocks/>
          </p:cNvSpPr>
          <p:nvPr userDrawn="1"/>
        </p:nvSpPr>
        <p:spPr bwMode="auto">
          <a:xfrm>
            <a:off x="1371012"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1200" dirty="0">
              <a:solidFill>
                <a:schemeClr val="tx2"/>
              </a:solidFill>
              <a:latin typeface="+mn-ea"/>
              <a:cs typeface="+mn-ea"/>
            </a:endParaRPr>
          </a:p>
        </p:txBody>
      </p:sp>
      <p:sp>
        <p:nvSpPr>
          <p:cNvPr id="13" name="Freeform 5">
            <a:extLst>
              <a:ext uri="{FF2B5EF4-FFF2-40B4-BE49-F238E27FC236}">
                <a16:creationId xmlns:a16="http://schemas.microsoft.com/office/drawing/2014/main" xmlns="" id="{6C8B3144-D3A5-1A5E-5366-C3C6568FDA71}"/>
              </a:ext>
            </a:extLst>
          </p:cNvPr>
          <p:cNvSpPr>
            <a:spLocks/>
          </p:cNvSpPr>
          <p:nvPr userDrawn="1"/>
        </p:nvSpPr>
        <p:spPr bwMode="auto">
          <a:xfrm>
            <a:off x="1370058" y="5081757"/>
            <a:ext cx="2892228" cy="106274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chemeClr val="bg1">
              <a:alpha val="10000"/>
            </a:schemeClr>
          </a:solidFill>
          <a:ln>
            <a:noFill/>
          </a:ln>
        </p:spPr>
        <p:txBody>
          <a:bodyPr vert="horz" wrap="square" lIns="68580" tIns="34290" rIns="68580" bIns="34290" numCol="1" anchor="t" anchorCtr="0" compatLnSpc="1">
            <a:prstTxWarp prst="textNoShape">
              <a:avLst/>
            </a:prstTxWarp>
          </a:bodyPr>
          <a:lstStyle/>
          <a:p>
            <a:pPr>
              <a:buNone/>
            </a:pPr>
            <a:endParaRPr lang="zh-CN" altLang="en-US" sz="1200" b="1" dirty="0">
              <a:latin typeface="+mn-ea"/>
              <a:cs typeface="+mn-ea"/>
            </a:endParaRPr>
          </a:p>
        </p:txBody>
      </p:sp>
      <p:sp>
        <p:nvSpPr>
          <p:cNvPr id="14" name="Freeform 5">
            <a:extLst>
              <a:ext uri="{FF2B5EF4-FFF2-40B4-BE49-F238E27FC236}">
                <a16:creationId xmlns:a16="http://schemas.microsoft.com/office/drawing/2014/main" xmlns="" id="{2EBB21F9-FA18-24AB-0432-5B42E777CD3F}"/>
              </a:ext>
            </a:extLst>
          </p:cNvPr>
          <p:cNvSpPr>
            <a:spLocks/>
          </p:cNvSpPr>
          <p:nvPr userDrawn="1"/>
        </p:nvSpPr>
        <p:spPr bwMode="auto">
          <a:xfrm>
            <a:off x="1451565" y="5008958"/>
            <a:ext cx="2674697" cy="98281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chemeClr val="bg1">
              <a:alpha val="20000"/>
            </a:schemeClr>
          </a:solidFill>
          <a:ln>
            <a:noFill/>
          </a:ln>
        </p:spPr>
        <p:txBody>
          <a:bodyPr vert="horz" wrap="square" lIns="68580" tIns="34290" rIns="68580" bIns="34290" numCol="1" anchor="t" anchorCtr="0" compatLnSpc="1">
            <a:prstTxWarp prst="textNoShape">
              <a:avLst/>
            </a:prstTxWarp>
          </a:bodyPr>
          <a:lstStyle/>
          <a:p>
            <a:pPr>
              <a:buNone/>
            </a:pPr>
            <a:endParaRPr lang="zh-CN" altLang="en-US" sz="1200" b="1">
              <a:latin typeface="+mn-ea"/>
              <a:cs typeface="+mn-ea"/>
            </a:endParaRPr>
          </a:p>
        </p:txBody>
      </p:sp>
      <p:sp>
        <p:nvSpPr>
          <p:cNvPr id="15" name="Freeform 5">
            <a:extLst>
              <a:ext uri="{FF2B5EF4-FFF2-40B4-BE49-F238E27FC236}">
                <a16:creationId xmlns:a16="http://schemas.microsoft.com/office/drawing/2014/main" xmlns="" id="{BC6F3449-2320-5584-516B-74D50FEAE400}"/>
              </a:ext>
            </a:extLst>
          </p:cNvPr>
          <p:cNvSpPr>
            <a:spLocks/>
          </p:cNvSpPr>
          <p:nvPr userDrawn="1"/>
        </p:nvSpPr>
        <p:spPr bwMode="auto">
          <a:xfrm>
            <a:off x="1539350" y="4926583"/>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397099"/>
          </a:solidFill>
          <a:ln w="12700">
            <a:solidFill>
              <a:schemeClr val="bg1"/>
            </a:solidFill>
          </a:ln>
          <a:effectLst>
            <a:outerShdw blurRad="419100" dist="330200" dir="2700000" sx="80000" sy="80000" algn="tl" rotWithShape="0">
              <a:srgbClr val="3F6C8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6" name="Freeform 5">
            <a:extLst>
              <a:ext uri="{FF2B5EF4-FFF2-40B4-BE49-F238E27FC236}">
                <a16:creationId xmlns:a16="http://schemas.microsoft.com/office/drawing/2014/main" xmlns="" id="{36A478B8-FD0C-6F6B-BA74-B6F7724A1E89}"/>
              </a:ext>
            </a:extLst>
          </p:cNvPr>
          <p:cNvSpPr>
            <a:spLocks/>
          </p:cNvSpPr>
          <p:nvPr userDrawn="1"/>
        </p:nvSpPr>
        <p:spPr bwMode="auto">
          <a:xfrm>
            <a:off x="1539350" y="4539332"/>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54939B"/>
          </a:solidFill>
          <a:ln w="12700">
            <a:solidFill>
              <a:schemeClr val="bg2"/>
            </a:solidFill>
          </a:ln>
          <a:effectLst>
            <a:outerShdw blurRad="279400" dist="419100" dir="2700000" algn="tl" rotWithShape="0">
              <a:schemeClr val="accent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7" name="Freeform 5">
            <a:extLst>
              <a:ext uri="{FF2B5EF4-FFF2-40B4-BE49-F238E27FC236}">
                <a16:creationId xmlns:a16="http://schemas.microsoft.com/office/drawing/2014/main" xmlns="" id="{9DCCC035-E73B-E5C9-31FA-00CEC11F31A0}"/>
              </a:ext>
            </a:extLst>
          </p:cNvPr>
          <p:cNvSpPr>
            <a:spLocks/>
          </p:cNvSpPr>
          <p:nvPr userDrawn="1"/>
        </p:nvSpPr>
        <p:spPr bwMode="auto">
          <a:xfrm>
            <a:off x="1539350" y="4133069"/>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BFDAE9"/>
          </a:solidFill>
          <a:ln w="12700">
            <a:solidFill>
              <a:schemeClr val="bg1"/>
            </a:solidFill>
          </a:ln>
          <a:effectLst>
            <a:outerShdw blurRad="419100" dist="330200" dir="2700000" sx="80000" sy="80000" algn="tl" rotWithShape="0">
              <a:srgbClr val="3F6C8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8" name="Freeform 5">
            <a:extLst>
              <a:ext uri="{FF2B5EF4-FFF2-40B4-BE49-F238E27FC236}">
                <a16:creationId xmlns:a16="http://schemas.microsoft.com/office/drawing/2014/main" xmlns="" id="{1D32D974-6CF1-DCE2-47C1-BC82910DBEE3}"/>
              </a:ext>
            </a:extLst>
          </p:cNvPr>
          <p:cNvSpPr>
            <a:spLocks/>
          </p:cNvSpPr>
          <p:nvPr userDrawn="1"/>
        </p:nvSpPr>
        <p:spPr bwMode="auto">
          <a:xfrm>
            <a:off x="1539350" y="3764828"/>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2C8A5B"/>
          </a:solidFill>
          <a:ln w="12700">
            <a:solidFill>
              <a:schemeClr val="bg2"/>
            </a:solidFill>
          </a:ln>
          <a:effectLst>
            <a:outerShdw blurRad="279400" dist="419100" dir="2700000" algn="tl" rotWithShape="0">
              <a:schemeClr val="accent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9" name="TextBox 64">
            <a:extLst>
              <a:ext uri="{FF2B5EF4-FFF2-40B4-BE49-F238E27FC236}">
                <a16:creationId xmlns:a16="http://schemas.microsoft.com/office/drawing/2014/main" xmlns="" id="{922DE3E7-2070-8E7E-196D-0702DAEC438B}"/>
              </a:ext>
            </a:extLst>
          </p:cNvPr>
          <p:cNvSpPr txBox="1">
            <a:spLocks noChangeArrowheads="1"/>
          </p:cNvSpPr>
          <p:nvPr userDrawn="1"/>
        </p:nvSpPr>
        <p:spPr bwMode="auto">
          <a:xfrm>
            <a:off x="7600273" y="6063429"/>
            <a:ext cx="3880884" cy="584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indent="0">
              <a:buNone/>
            </a:pPr>
            <a:r>
              <a:rPr lang="zh-CN" altLang="en-US" sz="3200" kern="1200" dirty="0">
                <a:solidFill>
                  <a:schemeClr val="accent5">
                    <a:lumMod val="50000"/>
                  </a:schemeClr>
                </a:solidFill>
                <a:latin typeface="华文新魏" panose="02010800040101010101" pitchFamily="2" charset="-122"/>
                <a:ea typeface="华文新魏" panose="02010800040101010101" pitchFamily="2" charset="-122"/>
                <a:cs typeface="+mn-ea"/>
              </a:rPr>
              <a:t>北京理工大学出版社</a:t>
            </a:r>
          </a:p>
        </p:txBody>
      </p:sp>
      <p:sp>
        <p:nvSpPr>
          <p:cNvPr id="20" name="矩形 19">
            <a:extLst>
              <a:ext uri="{FF2B5EF4-FFF2-40B4-BE49-F238E27FC236}">
                <a16:creationId xmlns:a16="http://schemas.microsoft.com/office/drawing/2014/main" xmlns="" id="{7697BBED-0D55-CADC-F6F5-C9A6B6101734}"/>
              </a:ext>
            </a:extLst>
          </p:cNvPr>
          <p:cNvSpPr/>
          <p:nvPr userDrawn="1"/>
        </p:nvSpPr>
        <p:spPr>
          <a:xfrm>
            <a:off x="1640882" y="2131683"/>
            <a:ext cx="8754077" cy="923330"/>
          </a:xfrm>
          <a:prstGeom prst="rect">
            <a:avLst/>
          </a:prstGeom>
        </p:spPr>
        <p:txBody>
          <a:bodyPr wrap="square">
            <a:spAutoFit/>
          </a:bodyPr>
          <a:lstStyle/>
          <a:p>
            <a:pPr algn="dist">
              <a:buNone/>
            </a:pPr>
            <a:r>
              <a:rPr lang="zh-CN" altLang="en-US" sz="5400" dirty="0">
                <a:ln w="17780" cmpd="sng">
                  <a:noFill/>
                  <a:prstDash val="solid"/>
                  <a:miter lim="800000"/>
                </a:ln>
                <a:solidFill>
                  <a:srgbClr val="002060"/>
                </a:solidFill>
                <a:latin typeface="经典特宋简" panose="02010609010101010101" pitchFamily="49" charset="-122"/>
                <a:ea typeface="经典特宋简" panose="02010609010101010101" pitchFamily="49" charset="-122"/>
                <a:cs typeface="经典特宋简" panose="02010609010101010101" pitchFamily="49" charset="-122"/>
              </a:rPr>
              <a:t>机械测量与测绘技术</a:t>
            </a:r>
          </a:p>
        </p:txBody>
      </p:sp>
      <p:sp>
        <p:nvSpPr>
          <p:cNvPr id="21" name="TextBox 64">
            <a:extLst>
              <a:ext uri="{FF2B5EF4-FFF2-40B4-BE49-F238E27FC236}">
                <a16:creationId xmlns:a16="http://schemas.microsoft.com/office/drawing/2014/main" xmlns="" id="{A700D41B-1E83-02EB-1989-57BD5FF03B4D}"/>
              </a:ext>
            </a:extLst>
          </p:cNvPr>
          <p:cNvSpPr txBox="1">
            <a:spLocks noChangeArrowheads="1"/>
          </p:cNvSpPr>
          <p:nvPr userDrawn="1"/>
        </p:nvSpPr>
        <p:spPr bwMode="auto">
          <a:xfrm>
            <a:off x="462972" y="498245"/>
            <a:ext cx="4374842" cy="584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indent="0">
              <a:buNone/>
            </a:pPr>
            <a:r>
              <a:rPr lang="zh-CN" altLang="en-US" sz="3200" dirty="0">
                <a:solidFill>
                  <a:schemeClr val="accent5">
                    <a:lumMod val="50000"/>
                  </a:schemeClr>
                </a:solidFill>
                <a:latin typeface="华文新魏" panose="02010800040101010101" pitchFamily="2" charset="-122"/>
                <a:ea typeface="华文新魏" panose="02010800040101010101" pitchFamily="2" charset="-122"/>
                <a:cs typeface="+mn-ea"/>
              </a:rPr>
              <a:t>江苏联合职业技术学院</a:t>
            </a:r>
          </a:p>
        </p:txBody>
      </p:sp>
      <p:pic>
        <p:nvPicPr>
          <p:cNvPr id="4" name="图片 3">
            <a:extLst>
              <a:ext uri="{FF2B5EF4-FFF2-40B4-BE49-F238E27FC236}">
                <a16:creationId xmlns:a16="http://schemas.microsoft.com/office/drawing/2014/main" xmlns="" id="{92EC1897-527E-823D-143D-018E67FB49BF}"/>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13999" r="79136"/>
          <a:stretch/>
        </p:blipFill>
        <p:spPr>
          <a:xfrm>
            <a:off x="10906593" y="44735"/>
            <a:ext cx="1285407" cy="1128104"/>
          </a:xfrm>
          <a:prstGeom prst="rect">
            <a:avLst/>
          </a:prstGeom>
        </p:spPr>
      </p:pic>
    </p:spTree>
    <p:extLst>
      <p:ext uri="{BB962C8B-B14F-4D97-AF65-F5344CB8AC3E}">
        <p14:creationId xmlns:p14="http://schemas.microsoft.com/office/powerpoint/2010/main" val="10515096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5A87EFB-BC2D-F465-4826-15D0D835A84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CF66EB9A-631B-9393-D85A-260602184F4B}"/>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ACCE1402-95C3-1BA6-2EC4-C2C7E6F23217}"/>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5" name="页脚占位符 4">
            <a:extLst>
              <a:ext uri="{FF2B5EF4-FFF2-40B4-BE49-F238E27FC236}">
                <a16:creationId xmlns:a16="http://schemas.microsoft.com/office/drawing/2014/main" xmlns="" id="{46F29229-E11B-D430-5E45-DB4BA3C09C6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2A5F349-FB3E-BD15-8957-BE59798B0CA9}"/>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3327698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63586E7A-38DF-F2FA-4EF5-88E19AA3114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83C6558E-F71D-4CA8-AACF-84EC84D5B4DF}"/>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219AC1D6-B5C6-4154-857D-552AAB1E2633}"/>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5" name="页脚占位符 4">
            <a:extLst>
              <a:ext uri="{FF2B5EF4-FFF2-40B4-BE49-F238E27FC236}">
                <a16:creationId xmlns:a16="http://schemas.microsoft.com/office/drawing/2014/main" xmlns="" id="{359E19E8-3791-B479-9C3F-D9CA085193B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2CCC2C5-5149-86A9-6647-5F47E0D8D4B6}"/>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6017248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213CA2F-62AA-7A38-4440-35EAFE84D2B6}"/>
              </a:ext>
            </a:extLst>
          </p:cNvPr>
          <p:cNvSpPr>
            <a:spLocks noGrp="1"/>
          </p:cNvSpPr>
          <p:nvPr>
            <p:ph type="title"/>
          </p:nvPr>
        </p:nvSpPr>
        <p:spPr>
          <a:xfrm>
            <a:off x="645468" y="787655"/>
            <a:ext cx="10865777" cy="415710"/>
          </a:xfrm>
        </p:spPr>
        <p:txBody>
          <a:bodyPr/>
          <a:lstStyle/>
          <a:p>
            <a:r>
              <a:rPr lang="zh-CN" altLang="en-US" dirty="0"/>
              <a:t>单击此处编辑母版标题样式</a:t>
            </a:r>
          </a:p>
        </p:txBody>
      </p:sp>
      <p:sp>
        <p:nvSpPr>
          <p:cNvPr id="3" name="内容占位符 2">
            <a:extLst>
              <a:ext uri="{FF2B5EF4-FFF2-40B4-BE49-F238E27FC236}">
                <a16:creationId xmlns:a16="http://schemas.microsoft.com/office/drawing/2014/main" xmlns="" id="{36B066D4-9BED-290C-E1EC-03A0429B2DAF}"/>
              </a:ext>
            </a:extLst>
          </p:cNvPr>
          <p:cNvSpPr>
            <a:spLocks noGrp="1"/>
          </p:cNvSpPr>
          <p:nvPr>
            <p:ph idx="1"/>
          </p:nvPr>
        </p:nvSpPr>
        <p:spPr>
          <a:xfrm>
            <a:off x="645468" y="1363485"/>
            <a:ext cx="10865776" cy="481347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F4E0A19C-FAE5-C3C3-0876-C4F28E63741C}"/>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5" name="页脚占位符 4">
            <a:extLst>
              <a:ext uri="{FF2B5EF4-FFF2-40B4-BE49-F238E27FC236}">
                <a16:creationId xmlns:a16="http://schemas.microsoft.com/office/drawing/2014/main" xmlns="" id="{D82A0729-3D0A-B5D1-F932-BF4CC7DF9F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517B537-17A3-F66B-7DC8-36BCDD01E0E2}"/>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
        <p:nvSpPr>
          <p:cNvPr id="17" name="矩形 7">
            <a:extLst>
              <a:ext uri="{FF2B5EF4-FFF2-40B4-BE49-F238E27FC236}">
                <a16:creationId xmlns:a16="http://schemas.microsoft.com/office/drawing/2014/main" xmlns="" id="{6DEF7231-C377-7775-3266-F9944A159FD5}"/>
              </a:ext>
            </a:extLst>
          </p:cNvPr>
          <p:cNvSpPr/>
          <p:nvPr userDrawn="1"/>
        </p:nvSpPr>
        <p:spPr>
          <a:xfrm>
            <a:off x="263679" y="141480"/>
            <a:ext cx="240030" cy="342900"/>
          </a:xfrm>
          <a:prstGeom prst="chevron">
            <a:avLst/>
          </a:prstGeom>
          <a:solidFill>
            <a:srgbClr val="397099"/>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18" name="矩形 8">
            <a:extLst>
              <a:ext uri="{FF2B5EF4-FFF2-40B4-BE49-F238E27FC236}">
                <a16:creationId xmlns:a16="http://schemas.microsoft.com/office/drawing/2014/main" xmlns="" id="{9DF4965E-DC45-3FE7-F2E8-F546F3457CC2}"/>
              </a:ext>
            </a:extLst>
          </p:cNvPr>
          <p:cNvSpPr/>
          <p:nvPr userDrawn="1"/>
        </p:nvSpPr>
        <p:spPr>
          <a:xfrm>
            <a:off x="455155" y="141480"/>
            <a:ext cx="190313" cy="342900"/>
          </a:xfrm>
          <a:prstGeom prst="chevron">
            <a:avLst>
              <a:gd name="adj" fmla="val 63313"/>
            </a:avLst>
          </a:prstGeom>
          <a:solidFill>
            <a:srgbClr val="BFDAE9"/>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19" name="矩形 7">
            <a:extLst>
              <a:ext uri="{FF2B5EF4-FFF2-40B4-BE49-F238E27FC236}">
                <a16:creationId xmlns:a16="http://schemas.microsoft.com/office/drawing/2014/main" xmlns="" id="{D804A0AF-8FB8-5869-6511-6EE55B4EC576}"/>
              </a:ext>
            </a:extLst>
          </p:cNvPr>
          <p:cNvSpPr/>
          <p:nvPr userDrawn="1"/>
        </p:nvSpPr>
        <p:spPr>
          <a:xfrm>
            <a:off x="0" y="141480"/>
            <a:ext cx="339184" cy="342900"/>
          </a:xfrm>
          <a:prstGeom prst="homePlate">
            <a:avLst>
              <a:gd name="adj" fmla="val 30342"/>
            </a:avLst>
          </a:prstGeom>
          <a:solidFill>
            <a:srgbClr val="54939B"/>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20" name="文本占位符 14">
            <a:extLst>
              <a:ext uri="{FF2B5EF4-FFF2-40B4-BE49-F238E27FC236}">
                <a16:creationId xmlns:a16="http://schemas.microsoft.com/office/drawing/2014/main" xmlns="" id="{70EBE135-B38D-35BE-429A-69ADCC2BBB36}"/>
              </a:ext>
            </a:extLst>
          </p:cNvPr>
          <p:cNvSpPr txBox="1">
            <a:spLocks/>
          </p:cNvSpPr>
          <p:nvPr userDrawn="1"/>
        </p:nvSpPr>
        <p:spPr>
          <a:xfrm>
            <a:off x="761439" y="141480"/>
            <a:ext cx="7122929" cy="408842"/>
          </a:xfrm>
          <a:prstGeom prst="rect">
            <a:avLst/>
          </a:prstGeom>
        </p:spPr>
        <p:txBody>
          <a:bodyPr>
            <a:no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2400" b="1" kern="1200">
                <a:solidFill>
                  <a:schemeClr val="tx2"/>
                </a:soli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dirty="0" smtClean="0">
                <a:solidFill>
                  <a:schemeClr val="tx1"/>
                </a:solidFill>
              </a:rPr>
              <a:t>绪论</a:t>
            </a:r>
            <a:endParaRPr lang="zh-CN" altLang="en-US" dirty="0">
              <a:solidFill>
                <a:schemeClr val="tx1"/>
              </a:solidFill>
            </a:endParaRPr>
          </a:p>
        </p:txBody>
      </p:sp>
      <p:cxnSp>
        <p:nvCxnSpPr>
          <p:cNvPr id="21" name="直接连接符 20">
            <a:extLst>
              <a:ext uri="{FF2B5EF4-FFF2-40B4-BE49-F238E27FC236}">
                <a16:creationId xmlns:a16="http://schemas.microsoft.com/office/drawing/2014/main" xmlns="" id="{E3747BE5-9131-0BDB-9003-C2D40971D636}"/>
              </a:ext>
            </a:extLst>
          </p:cNvPr>
          <p:cNvCxnSpPr>
            <a:cxnSpLocks/>
          </p:cNvCxnSpPr>
          <p:nvPr userDrawn="1"/>
        </p:nvCxnSpPr>
        <p:spPr>
          <a:xfrm>
            <a:off x="0" y="627534"/>
            <a:ext cx="12192000" cy="0"/>
          </a:xfrm>
          <a:prstGeom prst="line">
            <a:avLst/>
          </a:prstGeom>
          <a:ln w="50800" cmpd="sng">
            <a:gradFill>
              <a:gsLst>
                <a:gs pos="0">
                  <a:srgbClr val="3F6C8C"/>
                </a:gs>
                <a:gs pos="100000">
                  <a:srgbClr val="EDEDEB"/>
                </a:gs>
              </a:gsLst>
              <a:lin ang="3600000" scaled="0"/>
            </a:gradFill>
            <a:prstDash val="solid"/>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AC06387B-C54F-B321-2145-585083E57B4E}"/>
              </a:ext>
            </a:extLst>
          </p:cNvPr>
          <p:cNvSpPr/>
          <p:nvPr userDrawn="1"/>
        </p:nvSpPr>
        <p:spPr>
          <a:xfrm>
            <a:off x="0" y="6752793"/>
            <a:ext cx="3024000" cy="108000"/>
          </a:xfrm>
          <a:prstGeom prst="rect">
            <a:avLst/>
          </a:prstGeom>
          <a:solidFill>
            <a:srgbClr val="2C8A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矩形 23">
            <a:extLst>
              <a:ext uri="{FF2B5EF4-FFF2-40B4-BE49-F238E27FC236}">
                <a16:creationId xmlns:a16="http://schemas.microsoft.com/office/drawing/2014/main" xmlns="" id="{E4DD8519-F7CB-83EF-8477-0604ADB02213}"/>
              </a:ext>
            </a:extLst>
          </p:cNvPr>
          <p:cNvSpPr/>
          <p:nvPr userDrawn="1"/>
        </p:nvSpPr>
        <p:spPr>
          <a:xfrm>
            <a:off x="3056000" y="6752793"/>
            <a:ext cx="3024000" cy="108000"/>
          </a:xfrm>
          <a:prstGeom prst="rect">
            <a:avLst/>
          </a:prstGeom>
          <a:solidFill>
            <a:srgbClr val="B6C8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xmlns="" id="{97EAC1D9-BF56-5190-9275-2CBD58406FE5}"/>
              </a:ext>
            </a:extLst>
          </p:cNvPr>
          <p:cNvSpPr/>
          <p:nvPr userDrawn="1"/>
        </p:nvSpPr>
        <p:spPr>
          <a:xfrm>
            <a:off x="6112000" y="6752793"/>
            <a:ext cx="3024000" cy="108000"/>
          </a:xfrm>
          <a:prstGeom prst="rect">
            <a:avLst/>
          </a:prstGeom>
          <a:solidFill>
            <a:srgbClr val="618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25">
            <a:extLst>
              <a:ext uri="{FF2B5EF4-FFF2-40B4-BE49-F238E27FC236}">
                <a16:creationId xmlns:a16="http://schemas.microsoft.com/office/drawing/2014/main" xmlns="" id="{82DAD396-D8D0-B79C-2C3A-B3E89EB7C1AF}"/>
              </a:ext>
            </a:extLst>
          </p:cNvPr>
          <p:cNvSpPr/>
          <p:nvPr userDrawn="1"/>
        </p:nvSpPr>
        <p:spPr>
          <a:xfrm>
            <a:off x="9168000" y="6752793"/>
            <a:ext cx="3024000" cy="108000"/>
          </a:xfrm>
          <a:prstGeom prst="rect">
            <a:avLst/>
          </a:prstGeom>
          <a:solidFill>
            <a:srgbClr val="496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 name="图片 7">
            <a:extLst>
              <a:ext uri="{FF2B5EF4-FFF2-40B4-BE49-F238E27FC236}">
                <a16:creationId xmlns:a16="http://schemas.microsoft.com/office/drawing/2014/main" xmlns="" id="{6BB8CC7A-0486-7AD1-C32B-4E4CD149AF6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13999" r="79136"/>
          <a:stretch/>
        </p:blipFill>
        <p:spPr>
          <a:xfrm>
            <a:off x="11430561" y="47177"/>
            <a:ext cx="680756" cy="597448"/>
          </a:xfrm>
          <a:prstGeom prst="rect">
            <a:avLst/>
          </a:prstGeom>
        </p:spPr>
      </p:pic>
    </p:spTree>
    <p:extLst>
      <p:ext uri="{BB962C8B-B14F-4D97-AF65-F5344CB8AC3E}">
        <p14:creationId xmlns:p14="http://schemas.microsoft.com/office/powerpoint/2010/main" val="4291135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DF3062F-FB2A-007B-2263-476D3AF4A16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9C981F82-C81D-6046-B7A5-2B9D30D58D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59927C5E-DD42-51F4-1BAA-B7C225B4AF0C}"/>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5" name="页脚占位符 4">
            <a:extLst>
              <a:ext uri="{FF2B5EF4-FFF2-40B4-BE49-F238E27FC236}">
                <a16:creationId xmlns:a16="http://schemas.microsoft.com/office/drawing/2014/main" xmlns="" id="{15DBF03B-5E4A-BF3C-1DC8-1DB59FF7469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60A2183-D01A-E0D7-0F06-F97C1DB0660C}"/>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3988680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A8A1FCB-7303-1843-4116-AFE153D82260}"/>
              </a:ext>
            </a:extLst>
          </p:cNvPr>
          <p:cNvSpPr>
            <a:spLocks noGrp="1"/>
          </p:cNvSpPr>
          <p:nvPr>
            <p:ph type="title"/>
          </p:nvPr>
        </p:nvSpPr>
        <p:spPr>
          <a:xfrm>
            <a:off x="831850" y="1709738"/>
            <a:ext cx="10515600" cy="2852737"/>
          </a:xfrm>
        </p:spPr>
        <p:txBody>
          <a:bodyPr anchor="b"/>
          <a:lstStyle>
            <a:lvl1pPr>
              <a:defRPr sz="6000"/>
            </a:lvl1p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AA94CCDA-1882-03FB-2755-76F3A93F23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31E35161-21C5-ACE7-ECC3-A8F34D628EBB}"/>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5" name="页脚占位符 4">
            <a:extLst>
              <a:ext uri="{FF2B5EF4-FFF2-40B4-BE49-F238E27FC236}">
                <a16:creationId xmlns:a16="http://schemas.microsoft.com/office/drawing/2014/main" xmlns="" id="{AED86ED9-04BD-34E5-2389-DA8681C9BDA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ABE728C-7966-F9C7-021A-5256011772AC}"/>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2869545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10C5A41-7816-E0E9-1539-690FB9F5FA5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B6A5CDB-55CA-EAE2-5479-19C6B9EC10B7}"/>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BE320D9F-FA95-8037-CA73-334623C4851F}"/>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FE8781D3-79F9-042C-5B4D-D55EA983A763}"/>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6" name="页脚占位符 5">
            <a:extLst>
              <a:ext uri="{FF2B5EF4-FFF2-40B4-BE49-F238E27FC236}">
                <a16:creationId xmlns:a16="http://schemas.microsoft.com/office/drawing/2014/main" xmlns="" id="{FEAF2E7A-56E1-2B7A-24E4-A3624F3C086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1382074-60ED-4BB7-1683-33654A5ED09B}"/>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18665547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5D86437-E062-9912-329A-4DC1C02DE23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186A378A-0897-44AB-3280-45FDABD4FB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FFA35834-DF8E-E505-86C3-EF762FD56B4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1DB8498F-7B0F-D5A9-10EB-BCF8FC6B0D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E5DA5541-9232-7718-844F-A078C6901F71}"/>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A27B359C-A507-963A-3533-2CA9DB83A90D}"/>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8" name="页脚占位符 7">
            <a:extLst>
              <a:ext uri="{FF2B5EF4-FFF2-40B4-BE49-F238E27FC236}">
                <a16:creationId xmlns:a16="http://schemas.microsoft.com/office/drawing/2014/main" xmlns="" id="{C32CACDD-F724-2A91-FBB9-0822AFF047C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6E139E05-BCEF-0861-11CC-300453E06C07}"/>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1428678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27D1CA3-2A81-65A7-1AAF-FF79317C900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3A3393AE-33B1-F51F-DEA5-7755F51BA9F1}"/>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4" name="页脚占位符 3">
            <a:extLst>
              <a:ext uri="{FF2B5EF4-FFF2-40B4-BE49-F238E27FC236}">
                <a16:creationId xmlns:a16="http://schemas.microsoft.com/office/drawing/2014/main" xmlns="" id="{754380BE-74C5-66B2-9DE8-2CD454FB6AA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30EE7CB7-FC71-B5F6-AA0F-1EC14AE5050B}"/>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848465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AFC40D2-DED3-B364-FA9E-2987B932E90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E43A1409-26E4-7F31-BC62-00866785C0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44024CE1-4CAC-D3A7-2500-1824C043D3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740B996C-55F0-C55F-D9A0-C8E509009028}"/>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6" name="页脚占位符 5">
            <a:extLst>
              <a:ext uri="{FF2B5EF4-FFF2-40B4-BE49-F238E27FC236}">
                <a16:creationId xmlns:a16="http://schemas.microsoft.com/office/drawing/2014/main" xmlns="" id="{05A082B1-C7C6-B8E0-7094-C0A933FAD27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C1108A3-DACE-D0FF-2369-50E045B7B5D3}"/>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42149682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2D6CF35-3938-E0BD-25C9-EACEC1EA9E0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6C466D9A-8D77-DB31-2649-A7D7CFDCA43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8BC65742-47ED-56A5-8D78-BA3DD1D7A8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0333BFFA-D0C1-75A4-2729-ED29DF792891}"/>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6" name="页脚占位符 5">
            <a:extLst>
              <a:ext uri="{FF2B5EF4-FFF2-40B4-BE49-F238E27FC236}">
                <a16:creationId xmlns:a16="http://schemas.microsoft.com/office/drawing/2014/main" xmlns="" id="{F19AF7A1-232C-7090-4D65-B1E5512D7E2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3EB6673-2CE4-F2B7-0FDB-C590DFBA53BD}"/>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25273885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492CE05-9AA2-5455-74A0-B4E0BFD955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3BDDB8D9-EAF7-08AA-1B4B-985C1FAC7A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14FDA741-8BEF-470D-9D69-05DBE98CF8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F5B228-E2BF-45DF-AB45-44C26D0A4837}" type="datetimeFigureOut">
              <a:rPr lang="zh-CN" altLang="en-US" smtClean="0"/>
              <a:t>2023/2/20</a:t>
            </a:fld>
            <a:endParaRPr lang="zh-CN" altLang="en-US"/>
          </a:p>
        </p:txBody>
      </p:sp>
      <p:sp>
        <p:nvSpPr>
          <p:cNvPr id="5" name="页脚占位符 4">
            <a:extLst>
              <a:ext uri="{FF2B5EF4-FFF2-40B4-BE49-F238E27FC236}">
                <a16:creationId xmlns:a16="http://schemas.microsoft.com/office/drawing/2014/main" xmlns="" id="{AA07B5EB-661D-7FFD-2C49-CFB5F545FA0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399FF81E-4DE6-A212-D70C-CD67EFE044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1944288308"/>
      </p:ext>
    </p:extLst>
  </p:cSld>
  <p:clrMap bg1="lt1" tx1="dk1" bg2="lt2" tx2="dk2" accent1="accent1" accent2="accent2" accent3="accent3" accent4="accent4" accent5="accent5" accent6="accent6" hlink="hlink" folHlink="folHlink"/>
  <p:sldLayoutIdLst>
    <p:sldLayoutId id="2147483655" r:id="rId1"/>
    <p:sldLayoutId id="2147483650" r:id="rId2"/>
    <p:sldLayoutId id="2147483649" r:id="rId3"/>
    <p:sldLayoutId id="2147483651" r:id="rId4"/>
    <p:sldLayoutId id="2147483652" r:id="rId5"/>
    <p:sldLayoutId id="2147483653" r:id="rId6"/>
    <p:sldLayoutId id="2147483654"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2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Tx/>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0">
            <a:extLst>
              <a:ext uri="{FF2B5EF4-FFF2-40B4-BE49-F238E27FC236}">
                <a16:creationId xmlns:a16="http://schemas.microsoft.com/office/drawing/2014/main" xmlns="" id="{B57BCCAA-5143-E88F-0A35-60734B2E80AD}"/>
              </a:ext>
            </a:extLst>
          </p:cNvPr>
          <p:cNvSpPr/>
          <p:nvPr/>
        </p:nvSpPr>
        <p:spPr>
          <a:xfrm>
            <a:off x="4869791" y="3863269"/>
            <a:ext cx="6023101" cy="607929"/>
          </a:xfrm>
          <a:prstGeom prst="roundRect">
            <a:avLst/>
          </a:prstGeom>
          <a:solidFill>
            <a:srgbClr val="396D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defTabSz="685715">
              <a:buNone/>
              <a:defRPr/>
            </a:pPr>
            <a:r>
              <a:rPr lang="zh-CN" altLang="en-US" sz="3200" dirty="0" smtClean="0"/>
              <a:t>绪 </a:t>
            </a:r>
            <a:r>
              <a:rPr lang="zh-CN" altLang="en-US" sz="3200" dirty="0"/>
              <a:t>论 </a:t>
            </a:r>
            <a:endParaRPr lang="zh-CN" altLang="en-US" sz="3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989636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3200" b="1" dirty="0"/>
              <a:t>六</a:t>
            </a:r>
            <a:r>
              <a:rPr lang="zh-CN" altLang="en-US" sz="3200" b="1" dirty="0" smtClean="0"/>
              <a:t>、零部件</a:t>
            </a:r>
            <a:r>
              <a:rPr lang="zh-CN" altLang="en-US" sz="3200" b="1" dirty="0"/>
              <a:t>测绘的准备工作</a:t>
            </a:r>
          </a:p>
        </p:txBody>
      </p:sp>
      <p:sp>
        <p:nvSpPr>
          <p:cNvPr id="3" name="内容占位符 2"/>
          <p:cNvSpPr>
            <a:spLocks noGrp="1"/>
          </p:cNvSpPr>
          <p:nvPr>
            <p:ph idx="1"/>
          </p:nvPr>
        </p:nvSpPr>
        <p:spPr/>
        <p:txBody>
          <a:bodyPr>
            <a:normAutofit/>
          </a:bodyPr>
          <a:lstStyle/>
          <a:p>
            <a:r>
              <a:rPr lang="zh-CN" altLang="en-US" dirty="0"/>
              <a:t>１</a:t>
            </a:r>
            <a:r>
              <a:rPr lang="en-US" altLang="zh-CN" dirty="0"/>
              <a:t>.</a:t>
            </a:r>
            <a:r>
              <a:rPr lang="zh-CN" altLang="en-US" dirty="0"/>
              <a:t> 零部件测绘的组织准备</a:t>
            </a:r>
            <a:endParaRPr lang="en-US" altLang="zh-CN" dirty="0"/>
          </a:p>
          <a:p>
            <a:r>
              <a:rPr lang="zh-CN" altLang="en-US" dirty="0"/>
              <a:t>２</a:t>
            </a:r>
            <a:r>
              <a:rPr lang="en-US" altLang="zh-CN" dirty="0"/>
              <a:t>.</a:t>
            </a:r>
            <a:r>
              <a:rPr lang="zh-CN" altLang="en-US" dirty="0"/>
              <a:t>零部件测绘的资料准备</a:t>
            </a:r>
            <a:endParaRPr lang="en-US" altLang="zh-CN" dirty="0"/>
          </a:p>
          <a:p>
            <a:r>
              <a:rPr lang="zh-CN" altLang="en-US" dirty="0"/>
              <a:t>３</a:t>
            </a:r>
            <a:r>
              <a:rPr lang="en-US" altLang="zh-CN" dirty="0"/>
              <a:t>.</a:t>
            </a:r>
            <a:r>
              <a:rPr lang="zh-CN" altLang="en-US" dirty="0"/>
              <a:t>零部件测绘场所和测绘工具准备</a:t>
            </a:r>
            <a:endParaRPr lang="en-US" altLang="zh-CN" dirty="0"/>
          </a:p>
          <a:p>
            <a:r>
              <a:rPr lang="zh-CN" altLang="en-US" dirty="0"/>
              <a:t>    在实际测绘前， 应准备足够的工具。 工具按用途至少分为</a:t>
            </a:r>
            <a:r>
              <a:rPr lang="zh-CN" altLang="en-US" dirty="0"/>
              <a:t>以下 ６大</a:t>
            </a:r>
            <a:r>
              <a:rPr lang="zh-CN" altLang="en-US" dirty="0"/>
              <a:t>类： </a:t>
            </a:r>
            <a:endParaRPr lang="en-US" altLang="zh-CN" dirty="0"/>
          </a:p>
          <a:p>
            <a:r>
              <a:rPr lang="zh-CN" altLang="en-US" dirty="0"/>
              <a:t>（</a:t>
            </a:r>
            <a:r>
              <a:rPr lang="zh-CN" altLang="en-US" dirty="0"/>
              <a:t>１） 拆卸工具类， 如扳手、 螺钉旋具、 钳子等。 </a:t>
            </a:r>
            <a:endParaRPr lang="en-US" altLang="zh-CN" dirty="0"/>
          </a:p>
          <a:p>
            <a:r>
              <a:rPr lang="zh-CN" altLang="en-US" dirty="0"/>
              <a:t>（</a:t>
            </a:r>
            <a:r>
              <a:rPr lang="zh-CN" altLang="en-US" dirty="0"/>
              <a:t>２） 测量量具类， 如游标卡尺、 金属直尺、 千分尺及表面粗糙度的量具、 量仪</a:t>
            </a:r>
            <a:r>
              <a:rPr lang="zh-CN" altLang="en-US" dirty="0" smtClean="0"/>
              <a:t>等</a:t>
            </a:r>
            <a:endParaRPr lang="en-US" altLang="zh-CN" dirty="0" smtClean="0"/>
          </a:p>
          <a:p>
            <a:r>
              <a:rPr lang="zh-CN" altLang="en-US" dirty="0" smtClean="0"/>
              <a:t>（</a:t>
            </a:r>
            <a:r>
              <a:rPr lang="zh-CN" altLang="en-US" dirty="0"/>
              <a:t>３） 绘图用具类， 如草图纸 （一般为方格纸）、 画工程图的图纸、 绘图工具等。 </a:t>
            </a:r>
            <a:endParaRPr lang="en-US" altLang="zh-CN" dirty="0"/>
          </a:p>
          <a:p>
            <a:r>
              <a:rPr lang="zh-CN" altLang="en-US" dirty="0"/>
              <a:t>（</a:t>
            </a:r>
            <a:r>
              <a:rPr lang="zh-CN" altLang="en-US" dirty="0"/>
              <a:t>４） 记录工具类， 如拆卸记录表、 工作进程表； 数码照相机、 摄像机等。 </a:t>
            </a:r>
            <a:endParaRPr lang="en-US" altLang="zh-CN" dirty="0" smtClean="0"/>
          </a:p>
          <a:p>
            <a:r>
              <a:rPr lang="zh-CN" altLang="en-US" dirty="0" smtClean="0"/>
              <a:t>（</a:t>
            </a:r>
            <a:r>
              <a:rPr lang="zh-CN" altLang="en-US" dirty="0"/>
              <a:t>５） 保管存放类， 如储放柜、 存放架、 多规格的塑料箱等。 </a:t>
            </a:r>
            <a:endParaRPr lang="en-US" altLang="zh-CN" dirty="0"/>
          </a:p>
          <a:p>
            <a:r>
              <a:rPr lang="zh-CN" altLang="en-US" dirty="0"/>
              <a:t>（</a:t>
            </a:r>
            <a:r>
              <a:rPr lang="zh-CN" altLang="en-US" dirty="0"/>
              <a:t>６） 其他工具类， 如起吊设备、 加热设备、 清洗液、 防腐蚀用品等。</a:t>
            </a:r>
          </a:p>
        </p:txBody>
      </p:sp>
    </p:spTree>
    <p:extLst>
      <p:ext uri="{BB962C8B-B14F-4D97-AF65-F5344CB8AC3E}">
        <p14:creationId xmlns:p14="http://schemas.microsoft.com/office/powerpoint/2010/main" val="9487060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3200" b="1" dirty="0" smtClean="0"/>
              <a:t>七</a:t>
            </a:r>
            <a:r>
              <a:rPr lang="zh-CN" altLang="en-US" sz="3200" b="1" dirty="0"/>
              <a:t>、</a:t>
            </a:r>
            <a:r>
              <a:rPr lang="zh-CN" altLang="en-US" sz="3200" b="1" dirty="0" smtClean="0"/>
              <a:t>零部件</a:t>
            </a:r>
            <a:r>
              <a:rPr lang="zh-CN" altLang="en-US" sz="3200" b="1" dirty="0"/>
              <a:t>测绘的操作规则 </a:t>
            </a:r>
          </a:p>
        </p:txBody>
      </p:sp>
      <p:sp>
        <p:nvSpPr>
          <p:cNvPr id="3" name="内容占位符 2"/>
          <p:cNvSpPr>
            <a:spLocks noGrp="1"/>
          </p:cNvSpPr>
          <p:nvPr>
            <p:ph idx="1"/>
          </p:nvPr>
        </p:nvSpPr>
        <p:spPr/>
        <p:txBody>
          <a:bodyPr/>
          <a:lstStyle/>
          <a:p>
            <a:r>
              <a:rPr lang="zh-CN" altLang="en-US" dirty="0"/>
              <a:t>（１） 有关安全方面的规则。 安全方面的规则主要包括人身安全、 设备安全和防火防盗 等方面的</a:t>
            </a:r>
            <a:r>
              <a:rPr lang="zh-CN" altLang="en-US" dirty="0" smtClean="0"/>
              <a:t>内容</a:t>
            </a:r>
            <a:endParaRPr lang="en-US" altLang="zh-CN" dirty="0" smtClean="0"/>
          </a:p>
          <a:p>
            <a:r>
              <a:rPr lang="zh-CN" altLang="en-US" dirty="0"/>
              <a:t>（２） 有关作业规范方面的规则。 作业规范方面的规则主要是指物品摆放有序。 例如， 不同物品应放在不同的功能区， 同一功能区的物品应整齐排列， 工具设备使用完毕应放回 原位等。 （３） 有关清洁卫生方面的规则。 清洁卫生方面的规则主要包括室内卫生清洁规则和物 品清洁规则。 卫生清洁规则包括卫生清扫值日制度， 禁止将食物、 饮料及其他可能造成图 纸污损、 零件锈蚀和妨碍测绘作业的物品带入实训室内</a:t>
            </a:r>
            <a:endParaRPr lang="zh-CN" altLang="en-US" dirty="0"/>
          </a:p>
        </p:txBody>
      </p:sp>
    </p:spTree>
    <p:extLst>
      <p:ext uri="{BB962C8B-B14F-4D97-AF65-F5344CB8AC3E}">
        <p14:creationId xmlns:p14="http://schemas.microsoft.com/office/powerpoint/2010/main" val="9487060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3200" b="1" dirty="0"/>
              <a:t>八</a:t>
            </a:r>
            <a:r>
              <a:rPr lang="zh-CN" altLang="en-US" sz="3200" b="1" dirty="0" smtClean="0"/>
              <a:t>、零部件</a:t>
            </a:r>
            <a:r>
              <a:rPr lang="zh-CN" altLang="en-US" sz="3200" b="1" dirty="0"/>
              <a:t>测绘教学建议</a:t>
            </a:r>
          </a:p>
        </p:txBody>
      </p:sp>
      <p:sp>
        <p:nvSpPr>
          <p:cNvPr id="3" name="内容占位符 2"/>
          <p:cNvSpPr>
            <a:spLocks noGrp="1"/>
          </p:cNvSpPr>
          <p:nvPr>
            <p:ph idx="1"/>
          </p:nvPr>
        </p:nvSpPr>
        <p:spPr/>
        <p:txBody>
          <a:bodyPr/>
          <a:lstStyle/>
          <a:p>
            <a:r>
              <a:rPr lang="zh-CN" altLang="en-US" dirty="0"/>
              <a:t>（１） 在教学过程中， 应立足于加强学生实际操作能力的培养， 采用项目化教学， 以工 作任务引领等方式提高学生学习兴趣， 激发学生的成就动机。 （２） 本课程教学的特色是现场教学。 教学时， 将教室和实训点合一， 并以典型机械零 件为载体， 在教学过程中， 采用引导文教学法、 示范教学法、 任务驱动教学法等， 实现教 师示范与学生分组测量零件操作训练互动， 学生讲解测量过程与教师点评对接， 学生提问 与教师解答、 指导有机结合， 同时， 采取任务、 信息、 计划、 实施、 检查、 评估六步骤教 学课程， 让学生在 “教、 学、 做” 一体化过程中， 达到正确选择量具、 熟练使用各种通用 量具及掌握精密测量模具零件的方法的要求。 （３） 在教学过程中， 要创设工作情景， 同时加大实践操作的容量， 提高学生的岗位适 应能力。 （４） 在教学过程中， 要应用多媒体、 公差动画、 测量视频、 教学录像、 课程网站、 网 </a:t>
            </a:r>
            <a:r>
              <a:rPr lang="en-US" altLang="zh-CN" dirty="0"/>
              <a:t>·</a:t>
            </a:r>
            <a:r>
              <a:rPr lang="zh-CN" altLang="en-US" dirty="0"/>
              <a:t>５</a:t>
            </a:r>
            <a:r>
              <a:rPr lang="en-US" altLang="zh-CN" dirty="0"/>
              <a:t>· </a:t>
            </a:r>
            <a:r>
              <a:rPr lang="zh-CN" altLang="en-US" dirty="0"/>
              <a:t>机械测量与测绘技术 （第 ２ 版） 上答疑、 在线测试、 ＱＱ 群等教学资源辅助教学， 帮助学生理解量具的结构、 使用要领等 知识和技能。 （５） 在教学过程中， 要重视本专业领域内新技术、 新工艺、 新设备发展趋势， 努力使 教学课堂贴近生产实际， 努力培养学生积极参与社会实践的创新精神和职业能力。 （６） 在教学过程中， 教师应积极引导学生提升职业素养， 提高职业道德。</a:t>
            </a:r>
            <a:endParaRPr lang="zh-CN" altLang="en-US" dirty="0"/>
          </a:p>
        </p:txBody>
      </p:sp>
    </p:spTree>
    <p:extLst>
      <p:ext uri="{BB962C8B-B14F-4D97-AF65-F5344CB8AC3E}">
        <p14:creationId xmlns:p14="http://schemas.microsoft.com/office/powerpoint/2010/main" val="9487060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3200" b="1" dirty="0"/>
              <a:t>九</a:t>
            </a:r>
            <a:r>
              <a:rPr lang="zh-CN" altLang="en-US" sz="3200" b="1" dirty="0" smtClean="0"/>
              <a:t>、零部件</a:t>
            </a:r>
            <a:r>
              <a:rPr lang="zh-CN" altLang="en-US" sz="3200" b="1" dirty="0"/>
              <a:t>测绘的教学安排与成绩评定</a:t>
            </a: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15301" y="1945655"/>
            <a:ext cx="8687161" cy="41635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487060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9487060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9487060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normAutofit/>
          </a:bodyPr>
          <a:lstStyle/>
          <a:p>
            <a:pPr>
              <a:lnSpc>
                <a:spcPct val="100000"/>
              </a:lnSpc>
            </a:pPr>
            <a:r>
              <a:rPr lang="zh-CN" altLang="en-US" dirty="0"/>
              <a:t>     </a:t>
            </a:r>
            <a:r>
              <a:rPr lang="zh-CN" altLang="en-US" dirty="0"/>
              <a:t>零件是机械制造过程中的基本单元， 其制造过程不需要装配工序。 部件由若干装配在 一起的零件组成。 零件测绘是指借助测量工具或仪器对机械零件进行测量与分析， 确定表 达方案、 绘制零件草图并整理出零件工作图的过程。 部件测绘是指对部件进行拆卸与分 析， 绘制出部件的装配示意图并对其所属零件进行测绘， 确定部件装配图的表达方案， 最 终整理出部件的装配图及其所属零件的零件图的过程。 在工程上， 零部件测绘在设计、 仿 制和机械设备修配等方面都具有重要的作用。</a:t>
            </a:r>
          </a:p>
        </p:txBody>
      </p:sp>
    </p:spTree>
    <p:extLst>
      <p:ext uri="{BB962C8B-B14F-4D97-AF65-F5344CB8AC3E}">
        <p14:creationId xmlns:p14="http://schemas.microsoft.com/office/powerpoint/2010/main" val="10006686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a:xfrm>
            <a:off x="698477" y="1058685"/>
            <a:ext cx="10865776" cy="4813478"/>
          </a:xfrm>
        </p:spPr>
        <p:txBody>
          <a:bodyPr>
            <a:noAutofit/>
          </a:bodyPr>
          <a:lstStyle/>
          <a:p>
            <a:pPr>
              <a:lnSpc>
                <a:spcPct val="100000"/>
              </a:lnSpc>
            </a:pPr>
            <a:r>
              <a:rPr lang="zh-CN" altLang="en-US" sz="2600" dirty="0" smtClean="0">
                <a:latin typeface="宋体" pitchFamily="2" charset="-122"/>
                <a:ea typeface="宋体" pitchFamily="2" charset="-122"/>
              </a:rPr>
              <a:t>   </a:t>
            </a:r>
            <a:r>
              <a:rPr lang="zh-CN" altLang="en-US" dirty="0"/>
              <a:t> 本</a:t>
            </a:r>
            <a:r>
              <a:rPr lang="zh-CN" altLang="en-US" dirty="0"/>
              <a:t>书根据科学技术发展的需求， 通过整合机械制图、 零部件测量、 零部件绘制、 Ａｕ</a:t>
            </a:r>
            <a:r>
              <a:rPr lang="en-US" altLang="zh-CN" dirty="0"/>
              <a:t>⁃ </a:t>
            </a:r>
            <a:r>
              <a:rPr lang="zh-CN" altLang="en-US" dirty="0"/>
              <a:t>ｔｏＣＡＤ 软件应用等内容， 打破了传统机械制图课程的理论体系。 本书以典型机械零部件的 测绘为载体， 以 ＡｕｔｏＣＡＤ２０１７ 版本为工具， 依据认知规律、 借鉴零件成组分类法形成若干 模块， 每个模块又包含若干实际案例， 每个案例都是一个比较完整的工作过程。 学生通过 完成一个个具体工作任务， 熟悉工作对象、 工作方法、 工作要求及工具使用， 实现掌握制 图知识、 具备 ＡｕｔｏＣＡＤ 软件应用技能、 提高绘制和阅读零件图和装配图能力的目标。 本书 立足课程标准根据工作过程对全书内容进行了重新序化， 将陈述性知识与过程性知识整 合、 理论知识学习与实践技能训练整合、 专业能力培养与职业素质培养整合、 工作过程与 学生认知心理过程整合， 重构了体现机械零部件的图样识读、 产品测绘、 产品造型等工作 过程知识与技能体系的学习领域， 实现了理论与实践的一体化以及教、 学、 做的一体化</a:t>
            </a:r>
          </a:p>
        </p:txBody>
      </p:sp>
    </p:spTree>
    <p:extLst>
      <p:ext uri="{BB962C8B-B14F-4D97-AF65-F5344CB8AC3E}">
        <p14:creationId xmlns:p14="http://schemas.microsoft.com/office/powerpoint/2010/main" val="3404286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3200" b="1" dirty="0"/>
              <a:t>一、 零部件测绘的定义 </a:t>
            </a:r>
          </a:p>
        </p:txBody>
      </p:sp>
      <p:sp>
        <p:nvSpPr>
          <p:cNvPr id="3" name="内容占位符 2"/>
          <p:cNvSpPr>
            <a:spLocks noGrp="1"/>
          </p:cNvSpPr>
          <p:nvPr>
            <p:ph idx="1"/>
          </p:nvPr>
        </p:nvSpPr>
        <p:spPr/>
        <p:txBody>
          <a:bodyPr>
            <a:normAutofit/>
          </a:bodyPr>
          <a:lstStyle/>
          <a:p>
            <a:r>
              <a:rPr lang="zh-CN" altLang="en-US" sz="2800" dirty="0" smtClean="0">
                <a:latin typeface="宋体" panose="02010600030101010101" pitchFamily="2" charset="-122"/>
                <a:ea typeface="宋体" panose="02010600030101010101" pitchFamily="2" charset="-122"/>
              </a:rPr>
              <a:t>   </a:t>
            </a:r>
            <a:r>
              <a:rPr lang="zh-CN" altLang="en-US" dirty="0"/>
              <a:t> 借助</a:t>
            </a:r>
            <a:r>
              <a:rPr lang="zh-CN" altLang="en-US" dirty="0"/>
              <a:t>测量工具 （或仪器） 对机械零件或部件进行测量， 并绘出其工作图的全过程称为 零部件测绘。 零部件测绘的对象通常是单个或多个机械零件、 机器或部件。 根据测绘对象 不同， 零部件测绘可分为零件测绘与部件测绘。 零部件测绘也可简称为 “测绘”。 零件测绘是指对已有零件进行分析， 确定其表达方案， 绘制零件草图， 测量尺寸， 最 后整理出零件工作图 （简称零件图） 的过程。 部件测绘是指对已有的机器或部件进行拆卸 与分析， 绘制出机器或部件的装配示意图， 并对其所属零件进行零件测绘， 确定装配图的 表达方案， 最终整理出机器或部件的装配图及其所属零件的零件图的过程。 </a:t>
            </a:r>
          </a:p>
        </p:txBody>
      </p:sp>
    </p:spTree>
    <p:extLst>
      <p:ext uri="{BB962C8B-B14F-4D97-AF65-F5344CB8AC3E}">
        <p14:creationId xmlns:p14="http://schemas.microsoft.com/office/powerpoint/2010/main" val="15189210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3200" b="1" dirty="0"/>
              <a:t>二、 零部件测绘的应用 </a:t>
            </a:r>
          </a:p>
        </p:txBody>
      </p:sp>
      <p:sp>
        <p:nvSpPr>
          <p:cNvPr id="3" name="内容占位符 2"/>
          <p:cNvSpPr>
            <a:spLocks noGrp="1"/>
          </p:cNvSpPr>
          <p:nvPr>
            <p:ph idx="1"/>
          </p:nvPr>
        </p:nvSpPr>
        <p:spPr/>
        <p:txBody>
          <a:bodyPr>
            <a:normAutofit/>
          </a:bodyPr>
          <a:lstStyle/>
          <a:p>
            <a:pPr marL="457200" indent="-457200">
              <a:buAutoNum type="arabicDbPeriod"/>
            </a:pPr>
            <a:r>
              <a:rPr lang="zh-CN" altLang="en-US" dirty="0"/>
              <a:t>修复零件与改造已有设备</a:t>
            </a:r>
            <a:endParaRPr lang="en-US" altLang="zh-CN" dirty="0"/>
          </a:p>
          <a:p>
            <a:r>
              <a:rPr lang="zh-CN" altLang="en-US" dirty="0"/>
              <a:t>２．设计新产品 </a:t>
            </a:r>
            <a:endParaRPr lang="en-US" altLang="zh-CN" dirty="0"/>
          </a:p>
          <a:p>
            <a:r>
              <a:rPr lang="zh-CN" altLang="en-US" dirty="0"/>
              <a:t>３．仿制产品</a:t>
            </a:r>
            <a:endParaRPr lang="en-US" altLang="zh-CN" dirty="0"/>
          </a:p>
          <a:p>
            <a:r>
              <a:rPr lang="zh-CN" altLang="en-US" dirty="0"/>
              <a:t>４．“机械制图” 实训教学 </a:t>
            </a:r>
          </a:p>
        </p:txBody>
      </p:sp>
    </p:spTree>
    <p:extLst>
      <p:ext uri="{BB962C8B-B14F-4D97-AF65-F5344CB8AC3E}">
        <p14:creationId xmlns:p14="http://schemas.microsoft.com/office/powerpoint/2010/main" val="9487060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3200" b="1" dirty="0"/>
              <a:t>三、 零部件测绘的教学目的</a:t>
            </a:r>
          </a:p>
        </p:txBody>
      </p:sp>
      <p:sp>
        <p:nvSpPr>
          <p:cNvPr id="3" name="内容占位符 2"/>
          <p:cNvSpPr>
            <a:spLocks noGrp="1"/>
          </p:cNvSpPr>
          <p:nvPr>
            <p:ph idx="1"/>
          </p:nvPr>
        </p:nvSpPr>
        <p:spPr/>
        <p:txBody>
          <a:bodyPr>
            <a:normAutofit/>
          </a:bodyPr>
          <a:lstStyle/>
          <a:p>
            <a:r>
              <a:rPr lang="zh-CN" altLang="en-US" dirty="0"/>
              <a:t>（</a:t>
            </a:r>
            <a:r>
              <a:rPr lang="en-US" altLang="zh-CN" dirty="0"/>
              <a:t>1</a:t>
            </a:r>
            <a:r>
              <a:rPr lang="zh-CN" altLang="en-US" dirty="0"/>
              <a:t>）提高</a:t>
            </a:r>
            <a:r>
              <a:rPr lang="zh-CN" altLang="en-US" dirty="0"/>
              <a:t>学生理论联系实际的能力。 指导学生综合运用机械制图课程所学的知识进行 草图、 示意图、 零件图和装配图的绘制， 以使其已学知识得到巩固和加强。 </a:t>
            </a:r>
            <a:endParaRPr lang="en-US" altLang="zh-CN" dirty="0"/>
          </a:p>
          <a:p>
            <a:r>
              <a:rPr lang="zh-CN" altLang="en-US" dirty="0"/>
              <a:t>（</a:t>
            </a:r>
            <a:r>
              <a:rPr lang="zh-CN" altLang="en-US" dirty="0"/>
              <a:t>２</a:t>
            </a:r>
            <a:r>
              <a:rPr lang="zh-CN" altLang="en-US" dirty="0"/>
              <a:t>）初步</a:t>
            </a:r>
            <a:r>
              <a:rPr lang="zh-CN" altLang="en-US" dirty="0"/>
              <a:t>培养学生从事工程制图的能力， 使其掌握运用技术资料、 标准、 手册和技术 规范进行工程制图的技能。 </a:t>
            </a:r>
            <a:endParaRPr lang="en-US" altLang="zh-CN" dirty="0"/>
          </a:p>
          <a:p>
            <a:r>
              <a:rPr lang="zh-CN" altLang="en-US" dirty="0"/>
              <a:t>（</a:t>
            </a:r>
            <a:r>
              <a:rPr lang="zh-CN" altLang="en-US" dirty="0"/>
              <a:t>３</a:t>
            </a:r>
            <a:r>
              <a:rPr lang="zh-CN" altLang="en-US" dirty="0"/>
              <a:t>）使</a:t>
            </a:r>
            <a:r>
              <a:rPr lang="zh-CN" altLang="en-US" dirty="0"/>
              <a:t>学生掌握基本的测绘方法。 通过测绘实训， 使学生熟悉常用测量工具并掌握其 使用方法， 帮助学生掌握正确的测绘方法和步骤， 从而为其今后专业课的学习和工程实践 打下坚实的基础。 （４</a:t>
            </a:r>
            <a:r>
              <a:rPr lang="zh-CN" altLang="en-US" dirty="0"/>
              <a:t>）提高</a:t>
            </a:r>
            <a:r>
              <a:rPr lang="zh-CN" altLang="en-US" dirty="0"/>
              <a:t>学生分析问题和解决问题的能力。 零部件测绘实训是对学生分析和解决实际 工程问题能力的一次综合训练， 包括资料查找的方法和途径、 零件视图的选择与表达方案 的制订、 技术要求的提出与标注、 部件的拆卸等。</a:t>
            </a:r>
          </a:p>
        </p:txBody>
      </p:sp>
    </p:spTree>
    <p:extLst>
      <p:ext uri="{BB962C8B-B14F-4D97-AF65-F5344CB8AC3E}">
        <p14:creationId xmlns:p14="http://schemas.microsoft.com/office/powerpoint/2010/main" val="9487060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3200" b="1" dirty="0"/>
              <a:t>四、 零部件测绘的要求</a:t>
            </a:r>
          </a:p>
        </p:txBody>
      </p:sp>
      <p:sp>
        <p:nvSpPr>
          <p:cNvPr id="3" name="内容占位符 2"/>
          <p:cNvSpPr>
            <a:spLocks noGrp="1"/>
          </p:cNvSpPr>
          <p:nvPr>
            <p:ph idx="1"/>
          </p:nvPr>
        </p:nvSpPr>
        <p:spPr/>
        <p:txBody>
          <a:bodyPr>
            <a:normAutofit/>
          </a:bodyPr>
          <a:lstStyle/>
          <a:p>
            <a:r>
              <a:rPr lang="zh-CN" altLang="en-US" dirty="0"/>
              <a:t>（１） 具有正确的工作态度。 机械零部件测绘是对学生的一次全面的绘图训练， 对其今 后的专业设计和实际工作都具有十分重要的意义。 因此， 学生只有积极认真、 刻苦钻研、 一丝不苟地练习， 才能在绘图方法与技能方面得到锻炼与提高。 </a:t>
            </a:r>
            <a:endParaRPr lang="en-US" altLang="zh-CN" dirty="0"/>
          </a:p>
          <a:p>
            <a:r>
              <a:rPr lang="zh-CN" altLang="en-US" dirty="0"/>
              <a:t>（</a:t>
            </a:r>
            <a:r>
              <a:rPr lang="zh-CN" altLang="en-US" dirty="0"/>
              <a:t>２） 培养独立的工作能力。 机械零部件测绘是在教师指导下由学生独立完成的。 学生 在测绘中遇到问题时， 应及时地复习有关内容或参阅有关资料， 经过主动思考或与同组成 员讨论， 获得解决问题的方法， 而不能依赖性地、 简单地索要答案。 </a:t>
            </a:r>
            <a:endParaRPr lang="en-US" altLang="zh-CN" dirty="0"/>
          </a:p>
          <a:p>
            <a:r>
              <a:rPr lang="zh-CN" altLang="en-US" dirty="0"/>
              <a:t>（</a:t>
            </a:r>
            <a:r>
              <a:rPr lang="zh-CN" altLang="en-US" dirty="0"/>
              <a:t>３） 树立严谨的工作作风。 表达方案的确定要经过周密的思考， 制图应正确且符合国 家标准。 反对盲目、 机械地抄袭及敷衍、 草率的工作作风。 </a:t>
            </a:r>
            <a:endParaRPr lang="en-US" altLang="zh-CN" dirty="0"/>
          </a:p>
          <a:p>
            <a:r>
              <a:rPr lang="zh-CN" altLang="en-US" dirty="0"/>
              <a:t>（</a:t>
            </a:r>
            <a:r>
              <a:rPr lang="zh-CN" altLang="en-US" dirty="0"/>
              <a:t>４） 培养按计划工作的习惯。 在实训过程中， 学生应遵守纪律， 在规定的教室里按预 定计划保质保量地完成实训任务。 </a:t>
            </a:r>
          </a:p>
        </p:txBody>
      </p:sp>
    </p:spTree>
    <p:extLst>
      <p:ext uri="{BB962C8B-B14F-4D97-AF65-F5344CB8AC3E}">
        <p14:creationId xmlns:p14="http://schemas.microsoft.com/office/powerpoint/2010/main" val="9487060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3200" b="1" dirty="0"/>
              <a:t>五</a:t>
            </a:r>
            <a:r>
              <a:rPr lang="zh-CN" altLang="en-US" sz="3200" b="1" dirty="0" smtClean="0"/>
              <a:t>、零部件</a:t>
            </a:r>
            <a:r>
              <a:rPr lang="zh-CN" altLang="en-US" sz="3200" b="1" dirty="0"/>
              <a:t>测绘的方法与步骤</a:t>
            </a:r>
          </a:p>
        </p:txBody>
      </p:sp>
      <p:sp>
        <p:nvSpPr>
          <p:cNvPr id="3" name="内容占位符 2"/>
          <p:cNvSpPr>
            <a:spLocks noGrp="1"/>
          </p:cNvSpPr>
          <p:nvPr>
            <p:ph idx="1"/>
          </p:nvPr>
        </p:nvSpPr>
        <p:spPr/>
        <p:txBody>
          <a:bodyPr>
            <a:normAutofit/>
          </a:bodyPr>
          <a:lstStyle/>
          <a:p>
            <a:pPr>
              <a:lnSpc>
                <a:spcPct val="100000"/>
              </a:lnSpc>
            </a:pPr>
            <a:r>
              <a:rPr lang="zh-CN" altLang="en-US" dirty="0"/>
              <a:t>１零部件</a:t>
            </a:r>
            <a:r>
              <a:rPr lang="zh-CN" altLang="en-US" dirty="0"/>
              <a:t>测绘的方法 </a:t>
            </a:r>
            <a:endParaRPr lang="en-US" altLang="zh-CN" dirty="0"/>
          </a:p>
          <a:p>
            <a:pPr>
              <a:lnSpc>
                <a:spcPct val="100000"/>
              </a:lnSpc>
            </a:pPr>
            <a:r>
              <a:rPr lang="zh-CN" altLang="en-US" dirty="0"/>
              <a:t>（</a:t>
            </a:r>
            <a:r>
              <a:rPr lang="zh-CN" altLang="en-US" dirty="0"/>
              <a:t>１） 正确地选择零件视图的表达方法， 所选视图应符合机械制图的有关规定， 力求表 达方案简洁、 清晰、 完整， 能够用最少的图形将零件的结构形状表达清楚。 零件草图应具 备零件工作图的全部内容， 包括一组图形、 完整的尺寸标注、 必要的技术要求和标题栏。 另外， 绘制草图时， 应做到图形正确、 比例匀称、 表达清晰、 线型分明、 工整美观。 </a:t>
            </a:r>
            <a:endParaRPr lang="en-US" altLang="zh-CN" dirty="0"/>
          </a:p>
          <a:p>
            <a:pPr>
              <a:lnSpc>
                <a:spcPct val="100000"/>
              </a:lnSpc>
            </a:pPr>
            <a:r>
              <a:rPr lang="zh-CN" altLang="en-US" dirty="0"/>
              <a:t>（</a:t>
            </a:r>
            <a:r>
              <a:rPr lang="zh-CN" altLang="en-US" dirty="0"/>
              <a:t>２） 在画出主要图形 （按目测尺寸绘制） 之后集中测量尺寸。 切不可边画图， 边测 量， 边标注。 要注意测量顺序， 先测量各部分的定形尺寸， 后测量定位尺寸。 测量时应考 虑零件各部位的精度要求， 将粗略的尺寸和精度要求高的尺寸分开测量， 对于某些不便直 接测量的尺寸 （如锥度、 斜度等）， 可在测量相关数据后， 再利用几何知识进行计算。</a:t>
            </a:r>
          </a:p>
        </p:txBody>
      </p:sp>
    </p:spTree>
    <p:extLst>
      <p:ext uri="{BB962C8B-B14F-4D97-AF65-F5344CB8AC3E}">
        <p14:creationId xmlns:p14="http://schemas.microsoft.com/office/powerpoint/2010/main" val="9487060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3200" b="1" dirty="0"/>
              <a:t>五</a:t>
            </a:r>
            <a:r>
              <a:rPr lang="zh-CN" altLang="en-US" sz="3200" b="1" dirty="0" smtClean="0"/>
              <a:t>、零部件</a:t>
            </a:r>
            <a:r>
              <a:rPr lang="zh-CN" altLang="en-US" sz="3200" b="1" dirty="0"/>
              <a:t>测绘的方法与步骤</a:t>
            </a:r>
          </a:p>
        </p:txBody>
      </p:sp>
      <p:sp>
        <p:nvSpPr>
          <p:cNvPr id="3" name="内容占位符 2"/>
          <p:cNvSpPr>
            <a:spLocks noGrp="1"/>
          </p:cNvSpPr>
          <p:nvPr>
            <p:ph idx="1"/>
          </p:nvPr>
        </p:nvSpPr>
        <p:spPr/>
        <p:txBody>
          <a:bodyPr>
            <a:normAutofit/>
          </a:bodyPr>
          <a:lstStyle/>
          <a:p>
            <a:r>
              <a:rPr lang="zh-CN" altLang="en-US" dirty="0"/>
              <a:t>（１） 做好测绘前的准备工作。</a:t>
            </a:r>
            <a:endParaRPr lang="en-US" altLang="zh-CN" dirty="0"/>
          </a:p>
          <a:p>
            <a:r>
              <a:rPr lang="zh-CN" altLang="en-US" dirty="0"/>
              <a:t>（２） 了解测绘对象。</a:t>
            </a:r>
            <a:endParaRPr lang="en-US" altLang="zh-CN" dirty="0"/>
          </a:p>
          <a:p>
            <a:r>
              <a:rPr lang="zh-CN" altLang="en-US" dirty="0"/>
              <a:t>（３） 拆卸部件。 </a:t>
            </a:r>
            <a:endParaRPr lang="en-US" altLang="zh-CN" dirty="0"/>
          </a:p>
          <a:p>
            <a:r>
              <a:rPr lang="zh-CN" altLang="en-US" dirty="0"/>
              <a:t>（４） 绘制装配示意图。 </a:t>
            </a:r>
            <a:endParaRPr lang="en-US" altLang="zh-CN" dirty="0"/>
          </a:p>
          <a:p>
            <a:r>
              <a:rPr lang="zh-CN" altLang="en-US" dirty="0"/>
              <a:t>（５） 绘制零件草图。 </a:t>
            </a:r>
            <a:endParaRPr lang="en-US" altLang="zh-CN" dirty="0"/>
          </a:p>
          <a:p>
            <a:r>
              <a:rPr lang="zh-CN" altLang="en-US" dirty="0"/>
              <a:t>（６） 测量零件尺寸。 </a:t>
            </a:r>
            <a:endParaRPr lang="en-US" altLang="zh-CN" dirty="0"/>
          </a:p>
          <a:p>
            <a:r>
              <a:rPr lang="zh-CN" altLang="en-US" dirty="0"/>
              <a:t>（７） 尺寸圆整与技术要求的注写。</a:t>
            </a:r>
            <a:endParaRPr lang="en-US" altLang="zh-CN" dirty="0"/>
          </a:p>
          <a:p>
            <a:r>
              <a:rPr lang="zh-CN" altLang="en-US" dirty="0"/>
              <a:t>（８） 在 ＡｕｔｏＣＡＤ 环境下绘制装配图。</a:t>
            </a:r>
            <a:endParaRPr lang="en-US" altLang="zh-CN" dirty="0"/>
          </a:p>
          <a:p>
            <a:r>
              <a:rPr lang="zh-CN" altLang="en-US" dirty="0"/>
              <a:t>（９） 在 ＡｕｔｏＣＡＤ 环境下绘制零件工作图。</a:t>
            </a:r>
            <a:endParaRPr lang="en-US" altLang="zh-CN" dirty="0"/>
          </a:p>
          <a:p>
            <a:r>
              <a:rPr lang="zh-CN" altLang="en-US" dirty="0"/>
              <a:t>（１０） 测绘总结与答辩。</a:t>
            </a:r>
          </a:p>
        </p:txBody>
      </p:sp>
    </p:spTree>
    <p:extLst>
      <p:ext uri="{BB962C8B-B14F-4D97-AF65-F5344CB8AC3E}">
        <p14:creationId xmlns:p14="http://schemas.microsoft.com/office/powerpoint/2010/main" val="359761937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Consolas"/>
        <a:ea typeface="微软雅黑"/>
        <a:cs typeface=""/>
      </a:majorFont>
      <a:minorFont>
        <a:latin typeface="Verdana"/>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126</TotalTime>
  <Words>1945</Words>
  <Application>Microsoft Office PowerPoint</Application>
  <PresentationFormat>自定义</PresentationFormat>
  <Paragraphs>51</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PowerPoint 演示文稿</vt:lpstr>
      <vt:lpstr>PowerPoint 演示文稿</vt:lpstr>
      <vt:lpstr>PowerPoint 演示文稿</vt:lpstr>
      <vt:lpstr>一、 零部件测绘的定义 </vt:lpstr>
      <vt:lpstr>二、 零部件测绘的应用 </vt:lpstr>
      <vt:lpstr>三、 零部件测绘的教学目的</vt:lpstr>
      <vt:lpstr>四、 零部件测绘的要求</vt:lpstr>
      <vt:lpstr>五、零部件测绘的方法与步骤</vt:lpstr>
      <vt:lpstr>五、零部件测绘的方法与步骤</vt:lpstr>
      <vt:lpstr>六、零部件测绘的准备工作</vt:lpstr>
      <vt:lpstr>七、零部件测绘的操作规则 </vt:lpstr>
      <vt:lpstr>八、零部件测绘教学建议</vt:lpstr>
      <vt:lpstr>九、零部件测绘的教学安排与成绩评定</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cp:lastModifiedBy>
  <cp:revision>25</cp:revision>
  <dcterms:created xsi:type="dcterms:W3CDTF">2022-09-09T23:31:43Z</dcterms:created>
  <dcterms:modified xsi:type="dcterms:W3CDTF">2023-02-20T01:22:34Z</dcterms:modified>
</cp:coreProperties>
</file>